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92" r:id="rId4"/>
    <p:sldId id="258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90" r:id="rId17"/>
    <p:sldId id="291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12192000" cy="6858000"/>
  <p:notesSz cx="6858000" cy="9144000"/>
  <p:embeddedFontLst>
    <p:embeddedFont>
      <p:font typeface="Fira Sans Extra Condensed" panose="020B0503050000020004" pitchFamily="34" charset="0"/>
      <p:regular r:id="rId34"/>
      <p:bold r:id="rId35"/>
    </p:embeddedFont>
    <p:embeddedFont>
      <p:font typeface="Montserrat" pitchFamily="2" charset="77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2" roundtripDataSignature="AMtx7mj4+SpQkji1hgLA/Y3mqgm6qXAH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0"/>
  </p:normalViewPr>
  <p:slideViewPr>
    <p:cSldViewPr snapToGrid="0">
      <p:cViewPr varScale="1">
        <p:scale>
          <a:sx n="109" d="100"/>
          <a:sy n="109" d="100"/>
        </p:scale>
        <p:origin x="584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3" name="Google Shape;503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Nhờ những cải tiến này, trong 5 năm, nhà máy đã tiết kiệm được 2.784.415 kWh năng lượng, tương đương 5,5% tổng tiêu thụ năng lượng.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Ngoài ra, từ năm 2016, nhà máy đã chuyển sang sử dụng 100% nhiên liệu sinh khối, giúp giảm 3.368 tấn CO₂ phát thải vào môi trường, tương đương giảm 40,9% CO₂ tại khu vực.</a:t>
            </a:r>
            <a:endParaRPr/>
          </a:p>
        </p:txBody>
      </p:sp>
      <p:sp>
        <p:nvSpPr>
          <p:cNvPr id="504" name="Google Shape;50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2" name="Google Shape;51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8" name="Google Shape;52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>
          <a:extLst>
            <a:ext uri="{FF2B5EF4-FFF2-40B4-BE49-F238E27FC236}">
              <a16:creationId xmlns:a16="http://schemas.microsoft.com/office/drawing/2014/main" id="{C15ECD09-1A84-CC6D-1EC1-532E2DDD8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>
            <a:extLst>
              <a:ext uri="{FF2B5EF4-FFF2-40B4-BE49-F238E27FC236}">
                <a16:creationId xmlns:a16="http://schemas.microsoft.com/office/drawing/2014/main" id="{B43E21D8-29B6-6A69-9910-AF223779F15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>
            <a:extLst>
              <a:ext uri="{FF2B5EF4-FFF2-40B4-BE49-F238E27FC236}">
                <a16:creationId xmlns:a16="http://schemas.microsoft.com/office/drawing/2014/main" id="{EA17AC6C-842B-2851-7C12-4062DEBE1A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69956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>
          <a:extLst>
            <a:ext uri="{FF2B5EF4-FFF2-40B4-BE49-F238E27FC236}">
              <a16:creationId xmlns:a16="http://schemas.microsoft.com/office/drawing/2014/main" id="{1E811D4A-A891-E940-9E73-845B45E95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9:notes">
            <a:extLst>
              <a:ext uri="{FF2B5EF4-FFF2-40B4-BE49-F238E27FC236}">
                <a16:creationId xmlns:a16="http://schemas.microsoft.com/office/drawing/2014/main" id="{99C13FD0-E694-D1FF-CE70-8585D9080F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9:notes">
            <a:extLst>
              <a:ext uri="{FF2B5EF4-FFF2-40B4-BE49-F238E27FC236}">
                <a16:creationId xmlns:a16="http://schemas.microsoft.com/office/drawing/2014/main" id="{F5E6EEAC-9EE0-4CBF-4F8E-A6D06B479C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1036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0" name="Google Shape;56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8" name="Google Shape;56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6" name="Google Shape;57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" name="Google Shape;58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3" name="Google Shape;593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4" name="Google Shape;594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9" name="Google Shape;60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0" name="Google Shape;63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>
          <a:extLst>
            <a:ext uri="{FF2B5EF4-FFF2-40B4-BE49-F238E27FC236}">
              <a16:creationId xmlns:a16="http://schemas.microsoft.com/office/drawing/2014/main" id="{F8519A9D-45B1-B196-D6FB-49B8039EE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>
            <a:extLst>
              <a:ext uri="{FF2B5EF4-FFF2-40B4-BE49-F238E27FC236}">
                <a16:creationId xmlns:a16="http://schemas.microsoft.com/office/drawing/2014/main" id="{2D620D81-54A8-29BC-664C-A23A69013F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>
            <a:extLst>
              <a:ext uri="{FF2B5EF4-FFF2-40B4-BE49-F238E27FC236}">
                <a16:creationId xmlns:a16="http://schemas.microsoft.com/office/drawing/2014/main" id="{0CCB44F6-82AE-2952-9521-402EB5559A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65656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7" name="Google Shape;657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6" name="Google Shape;48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4" name="Google Shape;49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Thành lập Ban Quản lý Năng lượng để đề ra chính sách và mục tiêu tiết kiệm năng lượng hàng năm.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Lắp đặt hệ thống tụ bù cosφ tự động và biến tần cho các thiết bị như máy nén khí, hệ thống máy nén CO₂ và máy nén lạnh CO₂.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Bọc bảo ôn các van và điểm trên đường ống hơi để giảm thất thoát nhiệt.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Sử dụng đèn LED tiết kiệm năng lượng trong khu vực sản xuất và văn phòng.</a:t>
            </a:r>
            <a:endParaRPr/>
          </a:p>
        </p:txBody>
      </p:sp>
      <p:sp>
        <p:nvSpPr>
          <p:cNvPr id="495" name="Google Shape;49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7" name="Google Shape;87;p4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3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6" name="Google Shape;46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Google Shape;49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0" name="Google Shape;50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4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Google Shape;74;p4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5" name="Google Shape;75;p4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35"/>
          <p:cNvGrpSpPr/>
          <p:nvPr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sp>
          <p:nvSpPr>
            <p:cNvPr id="11" name="Google Shape;11;p35"/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5882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35"/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35"/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35"/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35"/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35"/>
          <p:cNvSpPr txBox="1"/>
          <p:nvPr/>
        </p:nvSpPr>
        <p:spPr>
          <a:xfrm>
            <a:off x="11613220" y="6392138"/>
            <a:ext cx="25167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400" b="1" i="0" u="none" strike="noStrike" cap="none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Google Shape;17;p3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229600" y="117082"/>
            <a:ext cx="2095284" cy="432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0439400" y="-112667"/>
            <a:ext cx="1338715" cy="89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15684" y="6238076"/>
            <a:ext cx="1263952" cy="414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868234" y="6176750"/>
            <a:ext cx="537281" cy="4757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35"/>
          <p:cNvCxnSpPr/>
          <p:nvPr/>
        </p:nvCxnSpPr>
        <p:spPr>
          <a:xfrm>
            <a:off x="640420" y="106680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87C6C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" descr="VNEEP - Chương trình mục tiêu quốc gia về sử dụng năng lượng tiết kiệm và  hiệu quả"/>
          <p:cNvPicPr preferRelativeResize="0"/>
          <p:nvPr/>
        </p:nvPicPr>
        <p:blipFill rotWithShape="1">
          <a:blip r:embed="rId3">
            <a:alphaModFix amt="13000"/>
          </a:blip>
          <a:srcRect r="71521"/>
          <a:stretch/>
        </p:blipFill>
        <p:spPr>
          <a:xfrm>
            <a:off x="8388461" y="2461018"/>
            <a:ext cx="1612790" cy="1709794"/>
          </a:xfrm>
          <a:custGeom>
            <a:avLst/>
            <a:gdLst/>
            <a:ahLst/>
            <a:cxnLst/>
            <a:rect l="l" t="t" r="r" b="b"/>
            <a:pathLst>
              <a:path w="838200" h="888618" extrusionOk="0">
                <a:moveTo>
                  <a:pt x="0" y="0"/>
                </a:moveTo>
                <a:lnTo>
                  <a:pt x="838200" y="0"/>
                </a:lnTo>
                <a:lnTo>
                  <a:pt x="838200" y="888618"/>
                </a:lnTo>
                <a:lnTo>
                  <a:pt x="0" y="88861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6" name="Google Shape;96;p1"/>
          <p:cNvSpPr txBox="1"/>
          <p:nvPr/>
        </p:nvSpPr>
        <p:spPr>
          <a:xfrm>
            <a:off x="558677" y="4343400"/>
            <a:ext cx="608420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MODULE 9.3 </a:t>
            </a:r>
            <a:endParaRPr sz="20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studies on efficient energy measures in the beverage industry</a:t>
            </a:r>
            <a:endParaRPr/>
          </a:p>
        </p:txBody>
      </p:sp>
      <p:grpSp>
        <p:nvGrpSpPr>
          <p:cNvPr id="97" name="Google Shape;97;p1"/>
          <p:cNvGrpSpPr/>
          <p:nvPr/>
        </p:nvGrpSpPr>
        <p:grpSpPr>
          <a:xfrm>
            <a:off x="6626151" y="1666242"/>
            <a:ext cx="5417234" cy="4460650"/>
            <a:chOff x="1079350" y="238125"/>
            <a:chExt cx="5461275" cy="4525625"/>
          </a:xfrm>
        </p:grpSpPr>
        <p:sp>
          <p:nvSpPr>
            <p:cNvPr id="98" name="Google Shape;98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3" name="Google Shape;413;p1"/>
          <p:cNvSpPr txBox="1"/>
          <p:nvPr/>
        </p:nvSpPr>
        <p:spPr>
          <a:xfrm>
            <a:off x="629949" y="2961434"/>
            <a:ext cx="645998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B0F0"/>
                </a:solidFill>
              </a:rPr>
              <a:t>Technical staffs</a:t>
            </a:r>
            <a:endParaRPr sz="1600" b="1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"/>
          <p:cNvSpPr txBox="1"/>
          <p:nvPr/>
        </p:nvSpPr>
        <p:spPr>
          <a:xfrm>
            <a:off x="528404" y="1296473"/>
            <a:ext cx="10110210" cy="1664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75" tIns="146275" rIns="146275" bIns="146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36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TRAINING PROGRAMME </a:t>
            </a:r>
            <a:br>
              <a:rPr lang="en-US" sz="36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6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INDUSTRIAL ENTERPRISEs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4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14"/>
          <p:cNvSpPr txBox="1"/>
          <p:nvPr/>
        </p:nvSpPr>
        <p:spPr>
          <a:xfrm>
            <a:off x="617034" y="2133600"/>
            <a:ext cx="109728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Results Achieved.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Saves ~2.78 million kWh over 5 years.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emissions by ~3,368 tons of CO₂/year.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proportion of renewable energy reaches nearly 100%.</a:t>
            </a:r>
            <a:endParaRPr/>
          </a:p>
        </p:txBody>
      </p:sp>
      <p:sp>
        <p:nvSpPr>
          <p:cNvPr id="508" name="Google Shape;508;p14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14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5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15" name="Google Shape;515;p15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6" name="Google Shape;5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95600" y="2251971"/>
            <a:ext cx="6708594" cy="37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15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16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3" name="Google Shape;523;p16"/>
          <p:cNvSpPr txBox="1"/>
          <p:nvPr/>
        </p:nvSpPr>
        <p:spPr>
          <a:xfrm>
            <a:off x="685800" y="1891755"/>
            <a:ext cx="105918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/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 manufacturing plants nationwide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 Global G.A.P &amp; Organic dairy farms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 large dairy processing plants achieve high-end automation technology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Distribution network of more than 250,000 retail outlets in the country and exported to more than 60 countries.</a:t>
            </a:r>
            <a:endParaRPr/>
          </a:p>
        </p:txBody>
      </p:sp>
      <p:sp>
        <p:nvSpPr>
          <p:cNvPr id="524" name="Google Shape;524;p16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25" name="Google Shape;525;p16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7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17"/>
          <p:cNvSpPr txBox="1"/>
          <p:nvPr/>
        </p:nvSpPr>
        <p:spPr>
          <a:xfrm>
            <a:off x="838200" y="1919633"/>
            <a:ext cx="9601200" cy="386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Technological characteristics of Vinamilk factories: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Closed production system and automation &gt; 90%.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Applying 4.0 technology – IoT, Big Data in production and energy management.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Meets ISO 50001 energy management standard.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Apply energy-saving and renewable energy technologies such as: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Rooftop solar power at 13 factories and farms.</a:t>
            </a: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regenerated steam, reusing waste heat.</a:t>
            </a:r>
          </a:p>
          <a:p>
            <a:pPr marL="800100" marR="0" lvl="1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24/7 online energy monitoring system.</a:t>
            </a:r>
            <a:endParaRPr/>
          </a:p>
        </p:txBody>
      </p:sp>
      <p:sp>
        <p:nvSpPr>
          <p:cNvPr id="532" name="Google Shape;532;p17"/>
          <p:cNvSpPr txBox="1"/>
          <p:nvPr/>
        </p:nvSpPr>
        <p:spPr>
          <a:xfrm>
            <a:off x="609600" y="1266124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33" name="Google Shape;533;p17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18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9" name="Google Shape;539;p18"/>
          <p:cNvSpPr txBox="1"/>
          <p:nvPr/>
        </p:nvSpPr>
        <p:spPr>
          <a:xfrm>
            <a:off x="685800" y="1828800"/>
            <a:ext cx="10515600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Vinamilk's commitment and orientation for green and sustainable development: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Large investment in renewable energy: 42 MWp of rooftop solar power.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goal of developing the Green Farm model.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Commit to Net Zero emissions by 2050.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0" name="Google Shape;540;p18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1" name="Google Shape;541;p18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/>
          <p:cNvSpPr txBox="1"/>
          <p:nvPr/>
        </p:nvSpPr>
        <p:spPr>
          <a:xfrm>
            <a:off x="838200" y="2011520"/>
            <a:ext cx="9601200" cy="969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at Vinamilk:</a:t>
            </a:r>
            <a:endParaRPr lang="en-US"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1. Improvement of Technology and Equipment Upgrades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/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/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FDB355-2246-B210-BB26-9A5FF10983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82322"/>
              </p:ext>
            </p:extLst>
          </p:nvPr>
        </p:nvGraphicFramePr>
        <p:xfrm>
          <a:off x="838200" y="2968184"/>
          <a:ext cx="11206480" cy="2825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2643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2869837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Estimated Investment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Energy Saving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Payback Period (Years)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Replacing electric motors with high-efficiency motors (IE3/IE4)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 – 40 million VND / motor depending on capacity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 – 10% electrical energy of mechanical equipment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Variable frequency compressors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200 – 400 million VND / compressor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 – 30% electrical energy of compressors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  <a:tr h="539392">
                <a:tc>
                  <a:txBody>
                    <a:bodyPr/>
                    <a:lstStyle/>
                    <a:p>
                      <a:r>
                        <a:rPr lang="en-US"/>
                        <a:t>Replacing lighting with LED lights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100 – 300 million VND for the whole factory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30 – 60% electrical lighting energy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061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Applying variable frequency drives and automation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300 – 600 million VND depending on 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 – 20% electrical energy of the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1-3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47573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>
          <a:extLst>
            <a:ext uri="{FF2B5EF4-FFF2-40B4-BE49-F238E27FC236}">
              <a16:creationId xmlns:a16="http://schemas.microsoft.com/office/drawing/2014/main" id="{583262C9-76CA-D736-2427-EFAF96A15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6AB6B86-7960-9604-80FC-2368485DB5CF}"/>
              </a:ext>
            </a:extLst>
          </p:cNvPr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>
            <a:extLst>
              <a:ext uri="{FF2B5EF4-FFF2-40B4-BE49-F238E27FC236}">
                <a16:creationId xmlns:a16="http://schemas.microsoft.com/office/drawing/2014/main" id="{281D04B5-BEE4-F851-1A36-E8F6673D4F18}"/>
              </a:ext>
            </a:extLst>
          </p:cNvPr>
          <p:cNvSpPr txBox="1"/>
          <p:nvPr/>
        </p:nvSpPr>
        <p:spPr>
          <a:xfrm>
            <a:off x="838200" y="2011520"/>
            <a:ext cx="9601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at Vinamilk:</a:t>
            </a: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</a:rPr>
              <a:t>2</a:t>
            </a:r>
            <a:r>
              <a:rPr lang="en-US" sz="2000" b="1">
                <a:solidFill>
                  <a:schemeClr val="dk1"/>
                </a:solidFill>
              </a:rPr>
              <a:t>. </a:t>
            </a:r>
            <a:r>
              <a:rPr lang="en-US" sz="1800"/>
              <a:t>Utilizing Renewable Energy Sources and Heat Recovery</a:t>
            </a: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>
            <a:extLst>
              <a:ext uri="{FF2B5EF4-FFF2-40B4-BE49-F238E27FC236}">
                <a16:creationId xmlns:a16="http://schemas.microsoft.com/office/drawing/2014/main" id="{7933CB0D-584F-B2E8-7B0D-D4ECF12403BE}"/>
              </a:ext>
            </a:extLst>
          </p:cNvPr>
          <p:cNvSpPr txBox="1"/>
          <p:nvPr/>
        </p:nvSpPr>
        <p:spPr>
          <a:xfrm>
            <a:off x="609600" y="13621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>
            <a:extLst>
              <a:ext uri="{FF2B5EF4-FFF2-40B4-BE49-F238E27FC236}">
                <a16:creationId xmlns:a16="http://schemas.microsoft.com/office/drawing/2014/main" id="{C705D171-B461-4522-9219-82005E5A4A6C}"/>
              </a:ext>
            </a:extLst>
          </p:cNvPr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(5)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28C8E62-AEFE-4B68-221C-9C5773203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047943"/>
              </p:ext>
            </p:extLst>
          </p:nvPr>
        </p:nvGraphicFramePr>
        <p:xfrm>
          <a:off x="762000" y="3179542"/>
          <a:ext cx="11206480" cy="1676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3332480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640067">
                <a:tc>
                  <a:txBody>
                    <a:bodyPr/>
                    <a:lstStyle/>
                    <a:p>
                      <a:r>
                        <a:rPr lang="en-US"/>
                        <a:t>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Estimated Investment 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Energy Saving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Payback Period (Years)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Heat recovery systems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500 – 1,000 million VND depending on scale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10 – 20% of fuel consumption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/>
                        <a:t>2-4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Installing solar energy systems (Solar PV)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12 – 20 million VND/kWp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15 – 20% reduction in grid electricity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50018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>
          <a:extLst>
            <a:ext uri="{FF2B5EF4-FFF2-40B4-BE49-F238E27FC236}">
              <a16:creationId xmlns:a16="http://schemas.microsoft.com/office/drawing/2014/main" id="{47CAD0AF-2CF9-0994-C11F-608A008C8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9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8AC0181F-D340-B500-7EE9-156080C5EFB1}"/>
              </a:ext>
            </a:extLst>
          </p:cNvPr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19">
            <a:extLst>
              <a:ext uri="{FF2B5EF4-FFF2-40B4-BE49-F238E27FC236}">
                <a16:creationId xmlns:a16="http://schemas.microsoft.com/office/drawing/2014/main" id="{A4CD6750-5533-BE70-71E5-CD665D46D024}"/>
              </a:ext>
            </a:extLst>
          </p:cNvPr>
          <p:cNvSpPr txBox="1"/>
          <p:nvPr/>
        </p:nvSpPr>
        <p:spPr>
          <a:xfrm>
            <a:off x="1143000" y="1702541"/>
            <a:ext cx="9993086" cy="37394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Results at Vinamilk:</a:t>
            </a:r>
          </a:p>
          <a:p>
            <a:pPr algn="just"/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Electricity consumption was reduced to 137.3 kWh per ton of product, compared to 141 kWh per ton before implementing the energy-saving solution.
</a:t>
            </a: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Use renewable energy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: 86% of the energy used comes from green and clean sources such as biomass and compressed natural gas (CNG). EVN
</a:t>
            </a: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Solar energy system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: 11 factories and 13 farms have installed solar energy systems with a total capacity of 42MWp, meeting 15-20% of power demand.
</a:t>
            </a: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Excess heat recovery and reuse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: 92% of excess heat is recovered and reused during the production process.
</a:t>
            </a:r>
            <a:r>
              <a:rPr lang="en-US" sz="1800" b="1">
                <a:latin typeface="Arial" panose="020B0604020202020204" pitchFamily="34" charset="0"/>
                <a:cs typeface="Arial" panose="020B0604020202020204" pitchFamily="34" charset="0"/>
              </a:rPr>
              <a:t>Lighting system improvements</a:t>
            </a:r>
            <a:r>
              <a:rPr lang="en-US" sz="1800">
                <a:latin typeface="Arial" panose="020B0604020202020204" pitchFamily="34" charset="0"/>
                <a:cs typeface="Arial" panose="020B0604020202020204" pitchFamily="34" charset="0"/>
              </a:rPr>
              <a:t>: Replacing high-voltage lights with LEDs, saving 72% of lighting power.</a:t>
            </a:r>
            <a:endParaRPr lang="vi-VN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19">
            <a:extLst>
              <a:ext uri="{FF2B5EF4-FFF2-40B4-BE49-F238E27FC236}">
                <a16:creationId xmlns:a16="http://schemas.microsoft.com/office/drawing/2014/main" id="{EFFF1B14-7269-9998-2182-D97A0B5465E0}"/>
              </a:ext>
            </a:extLst>
          </p:cNvPr>
          <p:cNvSpPr txBox="1"/>
          <p:nvPr/>
        </p:nvSpPr>
        <p:spPr>
          <a:xfrm>
            <a:off x="609600" y="1205610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VIETNAM DAIRY JOINT STOCK COMPANY VINAMILK</a:t>
            </a:r>
            <a:endParaRPr/>
          </a:p>
        </p:txBody>
      </p:sp>
      <p:sp>
        <p:nvSpPr>
          <p:cNvPr id="549" name="Google Shape;549;p19">
            <a:extLst>
              <a:ext uri="{FF2B5EF4-FFF2-40B4-BE49-F238E27FC236}">
                <a16:creationId xmlns:a16="http://schemas.microsoft.com/office/drawing/2014/main" id="{E4AEC88F-853A-3DF3-0C9F-B63D6E8CDBEC}"/>
              </a:ext>
            </a:extLst>
          </p:cNvPr>
          <p:cNvSpPr txBox="1"/>
          <p:nvPr/>
        </p:nvSpPr>
        <p:spPr>
          <a:xfrm>
            <a:off x="3026627" y="433926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2 (6)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114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21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63" name="Google Shape;563;p2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4" name="Google Shape;564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90800" y="2211383"/>
            <a:ext cx="7395009" cy="4148138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21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22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22"/>
          <p:cNvSpPr txBox="1"/>
          <p:nvPr/>
        </p:nvSpPr>
        <p:spPr>
          <a:xfrm>
            <a:off x="609600" y="1828800"/>
            <a:ext cx="107442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Production system: SABECO owns 26 breweries across the country with a total production capacity of over 2.2 billion liters of beer/year.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Personnel: The Group currently has more than 8,100 employees.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FinanceMain products: Including well-known beer brands such as Bia Saigon and Bia 333.</a:t>
            </a:r>
            <a:endParaRPr/>
          </a:p>
        </p:txBody>
      </p:sp>
      <p:sp>
        <p:nvSpPr>
          <p:cNvPr id="572" name="Google Shape;572;p22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73" name="Google Shape;573;p22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subTitle" idx="1"/>
          </p:nvPr>
        </p:nvSpPr>
        <p:spPr>
          <a:xfrm>
            <a:off x="609600" y="1524000"/>
            <a:ext cx="112776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14350" lvl="0" indent="-5143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400"/>
              <a:buFont typeface="Calibri"/>
              <a:buAutoNum type="romanUcPeriod"/>
            </a:pPr>
            <a:r>
              <a:rPr lang="en-US" b="1">
                <a:solidFill>
                  <a:srgbClr val="337177"/>
                </a:solidFill>
              </a:rPr>
              <a:t>TYPICAL CASE STUDIES AND EEMS</a:t>
            </a:r>
            <a:endParaRPr/>
          </a:p>
          <a:p>
            <a:pPr marL="514350" lvl="0" indent="-514350" algn="just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7177"/>
              </a:buClr>
              <a:buSzPts val="2400"/>
              <a:buFont typeface="Calibri"/>
              <a:buAutoNum type="romanUcPeriod"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SOLUTIONS AND LESSONS LEARNED</a:t>
            </a:r>
            <a:endParaRPr/>
          </a:p>
        </p:txBody>
      </p:sp>
      <p:sp>
        <p:nvSpPr>
          <p:cNvPr id="420" name="Google Shape;420;p2"/>
          <p:cNvSpPr/>
          <p:nvPr/>
        </p:nvSpPr>
        <p:spPr>
          <a:xfrm>
            <a:off x="5011624" y="457200"/>
            <a:ext cx="173156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Content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23"/>
          <p:cNvSpPr txBox="1"/>
          <p:nvPr/>
        </p:nvSpPr>
        <p:spPr>
          <a:xfrm>
            <a:off x="723900" y="1905000"/>
            <a:ext cx="107442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SABECO's Sustainable Green Development Goals.</a:t>
            </a:r>
            <a:endParaRPr/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energy consumption: SABECO aims to reduce electricity consumption by 43%, equivalent to reducing about 65,000 tons of CO₂ emissions. By 2026, the company aims to reduce electricity consumption by 50-60%, equivalent to about 75,000 tons of CO₂ emissions.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Increase the use of renewable energy: The company plans to use 50% of renewable energy sources, especially solar energy, by 2026. ​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23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81" name="Google Shape;581;p23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24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8" name="Google Shape;588;p24"/>
          <p:cNvSpPr txBox="1"/>
          <p:nvPr/>
        </p:nvSpPr>
        <p:spPr>
          <a:xfrm>
            <a:off x="723900" y="1981200"/>
            <a:ext cx="107442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SABECO's Sustainable Green Development Strategy.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Adopt standard energy management system. Applying ISO 50001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Investment in renewable energy: Using solar energy, in order to increase clean energy and reduce carbon emissions.</a:t>
            </a:r>
          </a:p>
          <a:p>
            <a:pPr marL="514350" marR="0" lvl="0" indent="-5143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Optimization of production processes: SABECO Hanoi implements technical improvement measures and technological innovation to improve energy efficiency and reduce waste.​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24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90" name="Google Shape;590;p24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25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7" name="Google Shape;597;p25"/>
          <p:cNvSpPr txBox="1"/>
          <p:nvPr/>
        </p:nvSpPr>
        <p:spPr>
          <a:xfrm>
            <a:off x="440725" y="1757175"/>
            <a:ext cx="107442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Specific solutions: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Establishment of the Energy Management Board.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Participate in the energy system optimization project.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Installation of rooftop solar power system.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Technological and equipment improvements.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8" name="Google Shape;598;p25"/>
          <p:cNvSpPr txBox="1"/>
          <p:nvPr/>
        </p:nvSpPr>
        <p:spPr>
          <a:xfrm>
            <a:off x="609600" y="1209789"/>
            <a:ext cx="10972800" cy="4969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SAIGON-HANOI SABECO BEER AND WINE COMPANY</a:t>
            </a:r>
            <a:endParaRPr/>
          </a:p>
        </p:txBody>
      </p:sp>
      <p:sp>
        <p:nvSpPr>
          <p:cNvPr id="599" name="Google Shape;599;p25"/>
          <p:cNvSpPr txBox="1"/>
          <p:nvPr/>
        </p:nvSpPr>
        <p:spPr>
          <a:xfrm>
            <a:off x="3026627" y="497117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3 (4)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25"/>
          <p:cNvSpPr txBox="1"/>
          <p:nvPr/>
        </p:nvSpPr>
        <p:spPr>
          <a:xfrm>
            <a:off x="587298" y="4343400"/>
            <a:ext cx="107442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IV. Results at SABECO: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Reducing 5-7% in electricity &amp; 5% FO oil per 1,000 liters of beer.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Building an energy-saving culture in your business.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6"/>
          <p:cNvSpPr txBox="1"/>
          <p:nvPr/>
        </p:nvSpPr>
        <p:spPr>
          <a:xfrm>
            <a:off x="609600" y="2438400"/>
            <a:ext cx="109728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II. </a:t>
            </a:r>
            <a:endParaRPr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SOLUTIONS AND LESSONS LEARNED</a:t>
            </a:r>
            <a:endParaRPr/>
          </a:p>
        </p:txBody>
      </p:sp>
      <p:sp>
        <p:nvSpPr>
          <p:cNvPr id="606" name="Google Shape;606;p26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27"/>
          <p:cNvSpPr txBox="1"/>
          <p:nvPr/>
        </p:nvSpPr>
        <p:spPr>
          <a:xfrm>
            <a:off x="1219200" y="446181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1. Popular technology solutions</a:t>
            </a:r>
            <a:endParaRPr/>
          </a:p>
        </p:txBody>
      </p:sp>
      <p:sp>
        <p:nvSpPr>
          <p:cNvPr id="612" name="Google Shape;612;p27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3" name="Google Shape;613;p27"/>
          <p:cNvSpPr txBox="1"/>
          <p:nvPr/>
        </p:nvSpPr>
        <p:spPr>
          <a:xfrm>
            <a:off x="762000" y="1395943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Renewable energy: Solar power, biomass.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Inverters, compensators, LEDs.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Heat recovery and reuse.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28"/>
          <p:cNvSpPr txBox="1"/>
          <p:nvPr/>
        </p:nvSpPr>
        <p:spPr>
          <a:xfrm>
            <a:off x="1447800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2. Energy management solutions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9" name="Google Shape;619;p28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0" name="Google Shape;620;p28"/>
          <p:cNvSpPr txBox="1"/>
          <p:nvPr/>
        </p:nvSpPr>
        <p:spPr>
          <a:xfrm>
            <a:off x="685800" y="1362189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</a:rPr>
              <a:t> 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ISO 50001 Energy Management System</a:t>
            </a:r>
            <a:endParaRPr lang="en-US" sz="2000" b="1">
              <a:solidFill>
                <a:schemeClr val="dk1"/>
              </a:solidFill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Establishment of the Internal Energy Management Board</a:t>
            </a:r>
            <a:endParaRPr lang="en-US" sz="2000" b="1">
              <a:solidFill>
                <a:schemeClr val="dk1"/>
              </a:solidFill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Internal training and communications.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29"/>
          <p:cNvSpPr txBox="1"/>
          <p:nvPr/>
        </p:nvSpPr>
        <p:spPr>
          <a:xfrm>
            <a:off x="1295400" y="407965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3. Difficulties In Implementation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2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7" name="Google Shape;627;p29"/>
          <p:cNvSpPr txBox="1"/>
          <p:nvPr/>
        </p:nvSpPr>
        <p:spPr>
          <a:xfrm>
            <a:off x="685800" y="1514590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initial investment cost is reported to be high.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Lack of specialized technical personnel.</a:t>
            </a:r>
          </a:p>
          <a:p>
            <a:pPr marL="342900" indent="-342900">
              <a:lnSpc>
                <a:spcPct val="150000"/>
              </a:lnSpc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/>
              <a:t>Employees' awareness of efficient and economical energy use is still low</a:t>
            </a: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30"/>
          <p:cNvSpPr txBox="1"/>
          <p:nvPr/>
        </p:nvSpPr>
        <p:spPr>
          <a:xfrm>
            <a:off x="1219200" y="228600"/>
            <a:ext cx="97536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4. Development trend of </a:t>
            </a:r>
            <a:endParaRPr sz="24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EEMs</a:t>
            </a:r>
            <a:endParaRPr/>
          </a:p>
        </p:txBody>
      </p:sp>
      <p:sp>
        <p:nvSpPr>
          <p:cNvPr id="633" name="Google Shape;633;p30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4" name="Google Shape;634;p30"/>
          <p:cNvSpPr txBox="1"/>
          <p:nvPr/>
        </p:nvSpPr>
        <p:spPr>
          <a:xfrm>
            <a:off x="762000" y="1642480"/>
            <a:ext cx="9753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Smart Factory – Smart Factory.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IoT Technology &amp; Real-time Energy Monitoring.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Ø"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Achieved Carbon Neutral / Net Zero certification.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31"/>
          <p:cNvSpPr txBox="1"/>
          <p:nvPr/>
        </p:nvSpPr>
        <p:spPr>
          <a:xfrm>
            <a:off x="1066800" y="2590800"/>
            <a:ext cx="9753600" cy="701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SUMMARY AND DISCUSSION</a:t>
            </a:r>
            <a:endParaRPr/>
          </a:p>
        </p:txBody>
      </p:sp>
      <p:sp>
        <p:nvSpPr>
          <p:cNvPr id="640" name="Google Shape;640;p3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32"/>
          <p:cNvSpPr txBox="1"/>
          <p:nvPr/>
        </p:nvSpPr>
        <p:spPr>
          <a:xfrm>
            <a:off x="1248248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1. Summary of contents</a:t>
            </a:r>
            <a:endParaRPr/>
          </a:p>
        </p:txBody>
      </p:sp>
      <p:sp>
        <p:nvSpPr>
          <p:cNvPr id="646" name="Google Shape;646;p32" descr="Phát triển đô thị Việt Nam ứng phó với biến đổi khí hậu"/>
          <p:cNvSpPr/>
          <p:nvPr/>
        </p:nvSpPr>
        <p:spPr>
          <a:xfrm>
            <a:off x="1084499" y="1310640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7" name="Google Shape;647;p32"/>
          <p:cNvSpPr txBox="1"/>
          <p:nvPr/>
        </p:nvSpPr>
        <p:spPr>
          <a:xfrm>
            <a:off x="762000" y="1308046"/>
            <a:ext cx="10134600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important role of energy efficiency.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Businesses need to combine technology &amp; management solutions.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 studies are practical proof.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>
          <a:extLst>
            <a:ext uri="{FF2B5EF4-FFF2-40B4-BE49-F238E27FC236}">
              <a16:creationId xmlns:a16="http://schemas.microsoft.com/office/drawing/2014/main" id="{A26B0D80-5CA8-F730-B71B-392D4047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2">
            <a:extLst>
              <a:ext uri="{FF2B5EF4-FFF2-40B4-BE49-F238E27FC236}">
                <a16:creationId xmlns:a16="http://schemas.microsoft.com/office/drawing/2014/main" id="{6975155F-79B9-D368-EEEE-325B05C226E3}"/>
              </a:ext>
            </a:extLst>
          </p:cNvPr>
          <p:cNvSpPr/>
          <p:nvPr/>
        </p:nvSpPr>
        <p:spPr>
          <a:xfrm>
            <a:off x="5224356" y="398585"/>
            <a:ext cx="173156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337177"/>
                </a:solidFill>
              </a:rPr>
              <a:t>Q &amp; A</a:t>
            </a:r>
            <a:endParaRPr dirty="0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09EF15B0-37D7-47BA-64F1-D45492C2C64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50985" y="1503127"/>
            <a:ext cx="11078307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1. What is the main objective of this case study? Does it focus on saving electricity, steam, water, or overall energy efficiency?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2. What specific energy issue was identified? Was it discovered through an energy audit, EMS, or operational experience?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3. Which production stage does the improvement apply to (filling, sterilization, packaging, cooling…)?</a:t>
            </a:r>
          </a:p>
        </p:txBody>
      </p:sp>
    </p:spTree>
    <p:extLst>
      <p:ext uri="{BB962C8B-B14F-4D97-AF65-F5344CB8AC3E}">
        <p14:creationId xmlns:p14="http://schemas.microsoft.com/office/powerpoint/2010/main" val="20979224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3"/>
          <p:cNvSpPr txBox="1"/>
          <p:nvPr/>
        </p:nvSpPr>
        <p:spPr>
          <a:xfrm>
            <a:off x="1371600" y="381000"/>
            <a:ext cx="9753600" cy="658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2. Group discussions</a:t>
            </a:r>
            <a:endParaRPr/>
          </a:p>
        </p:txBody>
      </p:sp>
      <p:sp>
        <p:nvSpPr>
          <p:cNvPr id="653" name="Google Shape;653;p3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4" name="Google Shape;654;p33"/>
          <p:cNvSpPr txBox="1"/>
          <p:nvPr/>
        </p:nvSpPr>
        <p:spPr>
          <a:xfrm>
            <a:off x="876300" y="1362189"/>
            <a:ext cx="10439400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2800"/>
              <a:t>1. Can the solution from this case study be applied to similar lines or factories? Would any modifications be needed?</a:t>
            </a:r>
          </a:p>
          <a:p>
            <a:r>
              <a:rPr lang="en-US" sz="2800"/>
              <a:t>2. What were the main implementation barriers (technical, financial, human awareness…)? How were they overcome?</a:t>
            </a:r>
          </a:p>
          <a:p>
            <a:r>
              <a:rPr lang="en-US" sz="2800"/>
              <a:t>3. Is there a system in place to sustain the energy savings after implementation (e.g., SOPs, KPIs, automatic tracking)?</a:t>
            </a:r>
          </a:p>
          <a:p>
            <a:r>
              <a:rPr lang="en-US" sz="2800"/>
              <a:t>4. Does the factory plan to expand or replicate this solution in other processes? Which ones?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9" name="Google Shape;659;p34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660" name="Google Shape;660;p34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34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34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34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34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34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34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34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34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34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34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34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34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34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34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34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34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34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34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34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34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34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34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34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34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34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34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34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34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34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34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34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34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34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34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34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34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34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34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34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34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34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34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34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34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34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34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34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34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34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34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34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34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34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34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34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34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34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34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34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34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34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34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34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34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34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34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34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34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34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34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34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34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34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34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34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34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34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34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34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34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34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34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34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34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34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34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34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34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34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34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34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34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34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34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34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34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34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34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34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34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34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34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34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34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34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34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34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34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34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34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34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34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34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34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34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34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34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34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34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34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34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34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34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34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34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34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34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34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34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34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34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34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34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34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34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34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34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34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34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34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34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34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34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34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34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34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34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34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34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34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34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34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34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34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34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34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34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34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34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34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34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34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34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34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34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34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34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34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34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34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34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34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34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34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34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34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34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34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34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34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34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34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34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34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34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34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34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34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34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34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34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34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34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34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34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34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34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34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34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34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34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34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34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34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34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34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34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34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34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34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34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34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34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34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34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34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34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34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34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34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34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34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34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34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34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34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34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34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34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34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34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34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34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34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34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34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34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34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34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34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34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34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34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34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34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34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34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34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34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34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34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34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34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34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34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34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34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34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34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34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34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34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34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34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34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34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34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34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34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34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34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34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34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34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34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34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34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34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34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34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34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34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34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34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34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34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34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34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34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34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34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34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34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34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34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34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34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34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34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34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34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34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34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34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34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34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34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34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34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34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34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34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75" name="Google Shape;975;p34"/>
          <p:cNvSpPr txBox="1"/>
          <p:nvPr/>
        </p:nvSpPr>
        <p:spPr>
          <a:xfrm>
            <a:off x="1389081" y="2454982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>
                <a:solidFill>
                  <a:srgbClr val="337177"/>
                </a:solidFill>
                <a:latin typeface="Calibri"/>
                <a:ea typeface="Calibri"/>
                <a:cs typeface="Calibri"/>
                <a:sym typeface="Calibri"/>
              </a:rPr>
              <a:t>THANK YOU!</a:t>
            </a:r>
            <a:endParaRPr sz="4800" b="1" i="0" u="none" strike="noStrike" cap="none">
              <a:solidFill>
                <a:srgbClr val="33717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/>
          <p:nvPr/>
        </p:nvSpPr>
        <p:spPr>
          <a:xfrm>
            <a:off x="2000950" y="304800"/>
            <a:ext cx="8190099" cy="7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Lesson objectives</a:t>
            </a:r>
            <a:endParaRPr sz="28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6" name="Google Shape;426;p3"/>
          <p:cNvSpPr txBox="1"/>
          <p:nvPr/>
        </p:nvSpPr>
        <p:spPr>
          <a:xfrm>
            <a:off x="762000" y="1514590"/>
            <a:ext cx="9903383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Ø"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Analysis of typical case studies in Vietnam and internationally.</a:t>
            </a:r>
            <a:endParaRPr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itchFamily="2" charset="2"/>
              <a:buChar char="Ø"/>
            </a:pPr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Identify technology solutions &amp; energy management in practice.</a:t>
            </a:r>
            <a:endParaRPr sz="20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7" name="Google Shape;427;p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9"/>
          <p:cNvSpPr txBox="1"/>
          <p:nvPr/>
        </p:nvSpPr>
        <p:spPr>
          <a:xfrm>
            <a:off x="1201501" y="2438400"/>
            <a:ext cx="9753600" cy="1243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I. </a:t>
            </a:r>
            <a:endParaRPr/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TYPICAL CASE STUDIES and EEMs</a:t>
            </a:r>
            <a:endParaRPr/>
          </a:p>
        </p:txBody>
      </p:sp>
      <p:sp>
        <p:nvSpPr>
          <p:cNvPr id="466" name="Google Shape;466;p9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10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10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3" name="Google Shape;47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33502" y="2206004"/>
            <a:ext cx="6165563" cy="4118596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10"/>
          <p:cNvSpPr txBox="1"/>
          <p:nvPr/>
        </p:nvSpPr>
        <p:spPr>
          <a:xfrm>
            <a:off x="3069373" y="3266636"/>
            <a:ext cx="61387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0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(1)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11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11"/>
          <p:cNvSpPr txBox="1"/>
          <p:nvPr/>
        </p:nvSpPr>
        <p:spPr>
          <a:xfrm>
            <a:off x="689517" y="2026340"/>
            <a:ext cx="96012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I. Factory Size.</a:t>
            </a:r>
            <a:endParaRPr/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Year founded: 1996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Address: Van Tu, Thuong Tin, Hanoi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Area: 33 hectares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Products: Heinken, Tiger, Larue</a:t>
            </a:r>
          </a:p>
          <a:p>
            <a:pPr marL="514350" marR="0" lvl="0" indent="-5143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AutoNum type="arabicPeriod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100% renewable energy</a:t>
            </a:r>
            <a:endParaRPr/>
          </a:p>
        </p:txBody>
      </p:sp>
      <p:sp>
        <p:nvSpPr>
          <p:cNvPr id="482" name="Google Shape;482;p11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11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(2)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2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12"/>
          <p:cNvSpPr txBox="1"/>
          <p:nvPr/>
        </p:nvSpPr>
        <p:spPr>
          <a:xfrm>
            <a:off x="609600" y="1905000"/>
            <a:ext cx="109728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II. Sustainability Commitment &amp; Energy Strategy.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Heineken Global has launched a sustainable development strategy with an orientation to 2030 and 2040, which highlights the following: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goal of "Net Zero" CO₂ emissions by 2040 across the entire value chain.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Reduce CO₂ emissions in production by 30% by 2030 (compared to 2018).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 use 100% renewable electricity for beer production by 2030.</a:t>
            </a:r>
          </a:p>
          <a:p>
            <a:pPr marL="342900" marR="0" lvl="0" indent="-3429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Optimize water use and conserve water resources at factories.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12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12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3" descr="Phát triển đô thị Việt Nam ứng phó với biến đổi khí hậu"/>
          <p:cNvSpPr/>
          <p:nvPr/>
        </p:nvSpPr>
        <p:spPr>
          <a:xfrm>
            <a:off x="1236899" y="1209789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13"/>
          <p:cNvSpPr txBox="1"/>
          <p:nvPr/>
        </p:nvSpPr>
        <p:spPr>
          <a:xfrm>
            <a:off x="609600" y="1981200"/>
            <a:ext cx="109728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III. Solutions implemented at Heineken.</a:t>
            </a:r>
            <a:endParaRPr sz="20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Heineken Vietnam Brewery - Hanoi has implemented many energy-saving solutions to improve production efficiency and minimize environmental impacts. Measures include: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 Management System: Establishment of Energy Management Board 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Inverter, cosφ compensating capacitor, steam pipe insulation: 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factory-wide LEDs.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⮚"/>
            </a:pPr>
            <a:r>
              <a:rPr lang="en-US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Using 100% biomass fuel</a:t>
            </a:r>
            <a:endParaRPr/>
          </a:p>
        </p:txBody>
      </p:sp>
      <p:sp>
        <p:nvSpPr>
          <p:cNvPr id="499" name="Google Shape;499;p13"/>
          <p:cNvSpPr txBox="1"/>
          <p:nvPr/>
        </p:nvSpPr>
        <p:spPr>
          <a:xfrm>
            <a:off x="652346" y="1205434"/>
            <a:ext cx="10972800" cy="6183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HEINEKEN</a:t>
            </a:r>
            <a:r>
              <a:rPr lang="en-US" sz="26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 VIETNAM BREWERY - HANOI</a:t>
            </a:r>
            <a:endParaRPr sz="2600" b="1">
              <a:solidFill>
                <a:srgbClr val="33717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13"/>
          <p:cNvSpPr txBox="1"/>
          <p:nvPr/>
        </p:nvSpPr>
        <p:spPr>
          <a:xfrm>
            <a:off x="3233502" y="509239"/>
            <a:ext cx="6138746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Case Study 1 (3)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 Trống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1681</Words>
  <Application>Microsoft Macintosh PowerPoint</Application>
  <PresentationFormat>Widescreen</PresentationFormat>
  <Paragraphs>187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Fira Sans Extra Condensed</vt:lpstr>
      <vt:lpstr>Wingdings</vt:lpstr>
      <vt:lpstr>Montserrat</vt:lpstr>
      <vt:lpstr>Arial</vt:lpstr>
      <vt:lpstr>Noto Sans Symbols</vt:lpstr>
      <vt:lpstr>Calibri</vt:lpstr>
      <vt:lpstr>Slide Trống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hello</dc:creator>
  <cp:lastModifiedBy>823417-Nguyễn Mạnh Hùng</cp:lastModifiedBy>
  <cp:revision>17</cp:revision>
  <dcterms:created xsi:type="dcterms:W3CDTF">2024-06-15T02:05:56Z</dcterms:created>
  <dcterms:modified xsi:type="dcterms:W3CDTF">2025-08-15T07:33:22Z</dcterms:modified>
</cp:coreProperties>
</file>